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tags/tag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sldIdLst>
    <p:sldId id="791" r:id="rId2"/>
    <p:sldId id="1065" r:id="rId3"/>
    <p:sldId id="888" r:id="rId4"/>
    <p:sldId id="890" r:id="rId5"/>
    <p:sldId id="891" r:id="rId6"/>
    <p:sldId id="892" r:id="rId7"/>
    <p:sldId id="893" r:id="rId8"/>
    <p:sldId id="894" r:id="rId9"/>
    <p:sldId id="895" r:id="rId10"/>
    <p:sldId id="896" r:id="rId11"/>
    <p:sldId id="897" r:id="rId12"/>
    <p:sldId id="900" r:id="rId13"/>
    <p:sldId id="901" r:id="rId14"/>
    <p:sldId id="1393" r:id="rId15"/>
    <p:sldId id="1189" r:id="rId16"/>
    <p:sldId id="1378" r:id="rId17"/>
    <p:sldId id="1067" r:id="rId18"/>
    <p:sldId id="1069" r:id="rId19"/>
    <p:sldId id="1068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6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2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3/12/2023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5.3.2.5 – Saturación con LSP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3470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5.3.2.6 – Armado de la base de datos del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743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5.3.3.1 – ¿Por qué utilizar protocolos de estado del enlace?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73601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7414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988216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2.3.1 - </a:t>
            </a:r>
            <a:r>
              <a:rPr lang="es-419" sz="1800"/>
              <a:t>Tipos de red OPSF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632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s-419" sz="1200"/>
              <a:t>2 - Configuración de OSPFv2 de área única</a:t>
            </a:r>
          </a:p>
          <a:p>
            <a:pPr rtl="0"/>
            <a:r>
              <a:rPr lang="es-419" sz="1200"/>
              <a:t>2.3 - Redes OSPF multiacceso</a:t>
            </a:r>
            <a:br>
              <a:rPr lang="en-US" dirty="0"/>
            </a:br>
            <a:r>
              <a:rPr lang="es-419"/>
              <a:t>2.3.3 - Topología de referencia de multiacceso OSP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5838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4896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85399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 – Beneficios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5.3.3.2 – Desventajas de los protocolos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2153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5.3.1.1 – Protocolos SPF (primero la ruta más corta)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122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5.3.1.2 – Algoritmo de Dijkstra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867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 – Funcionamiento del protocolo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5.3.1.3 – Ejemplo de SPF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1793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5.3.2.1 – Proceso de routing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09690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5.3.2.2 – Enlace y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870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5.3.2.3 – Saludo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5812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5.3 – Protocolos de routing de estado del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 – Actualizaciones de estados de enlace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5.3.2.4 – Armado del paquete de estado del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86004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1055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2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Adyacencias-de-vecinos.png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Establecimiento-de-adyacencias.pn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cnadesdecero.es/wp-content/uploads/2018/01/Funci&#243;n-del-DR.gi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estado del enlace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6704" y="1261901"/>
            <a:ext cx="3536419" cy="148129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cuarto paso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satura con LSP a todos los vecinos.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Saturación con LSP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94667B8-78C8-44B4-BDB8-C3D139FE7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397" y="969313"/>
            <a:ext cx="5032747" cy="320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59100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8016" y="798944"/>
            <a:ext cx="9055983" cy="1465052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paso final </a:t>
            </a:r>
            <a:r>
              <a:rPr lang="es-ES" dirty="0"/>
              <a:t>en el proceso de routing de estado del enlace es que </a:t>
            </a:r>
            <a:r>
              <a:rPr lang="es-ES" b="1" dirty="0">
                <a:solidFill>
                  <a:srgbClr val="FF0000"/>
                </a:solidFill>
              </a:rPr>
              <a:t>cada router utiliza la base de datos para construir un mapa completo de la topología y calcula la mejor ruta para cada red de destino. 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 la base de datos del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F076B39-0747-417D-A98E-FA923DFF3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724" y="1439684"/>
            <a:ext cx="5304789" cy="3453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3996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¿Por qué utilizar protocolos de estado del enlace?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571E9D9F-D8E7-43E6-BE3B-695528F78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2" y="966243"/>
            <a:ext cx="9024500" cy="298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96879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1032130"/>
            <a:ext cx="3792415" cy="3199901"/>
          </a:xfrm>
        </p:spPr>
        <p:txBody>
          <a:bodyPr/>
          <a:lstStyle/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memoria adicional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Requieren </a:t>
            </a:r>
            <a:r>
              <a:rPr lang="es-ES" sz="1200" b="1" dirty="0">
                <a:solidFill>
                  <a:srgbClr val="FF0000"/>
                </a:solidFill>
              </a:rPr>
              <a:t>más procesamiento de la CPU</a:t>
            </a:r>
            <a:r>
              <a:rPr lang="es-ES" sz="1200" dirty="0"/>
              <a:t>.</a:t>
            </a:r>
          </a:p>
          <a:p>
            <a:pPr marL="314325" lvl="1" indent="-171450">
              <a:lnSpc>
                <a:spcPct val="95000"/>
              </a:lnSpc>
            </a:pPr>
            <a:r>
              <a:rPr lang="es-ES" sz="1200" dirty="0"/>
              <a:t>Requisitos de </a:t>
            </a:r>
            <a:r>
              <a:rPr lang="es-ES" sz="1200" b="1" dirty="0">
                <a:solidFill>
                  <a:srgbClr val="FF0000"/>
                </a:solidFill>
              </a:rPr>
              <a:t>ancho de banda</a:t>
            </a:r>
            <a:r>
              <a:rPr lang="es-ES" sz="1200" dirty="0"/>
              <a:t>: la saturación de paquetes de estado del enlace puede ejercer un impacto negativo en el ancho de banda.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 utilización de áreas múltiples puede reducir el tamaño de las bases de datos de estado del enlace.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Las áreas múltiples pueden limitar el grado de envío masivo de la información de estado del enlace y enviar los LSP solo a aquellos routers que los necesitan.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Beneficios del protocolo de routing de estado del enlace</a:t>
            </a:r>
            <a:br>
              <a:rPr dirty="0"/>
            </a:br>
            <a:r>
              <a:rPr lang="es-ES" dirty="0"/>
              <a:t>Desventajas de los protocolos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F3F78430-AB10-429B-B8C4-3C49FE3A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43" y="1032130"/>
            <a:ext cx="5071669" cy="284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85715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>
                <a:solidFill>
                  <a:schemeClr val="bg1"/>
                </a:solidFill>
              </a:rPr>
              <a:t>Redes multiacceso</a:t>
            </a:r>
          </a:p>
        </p:txBody>
      </p:sp>
    </p:spTree>
    <p:extLst>
      <p:ext uri="{BB962C8B-B14F-4D97-AF65-F5344CB8AC3E}">
        <p14:creationId xmlns:p14="http://schemas.microsoft.com/office/powerpoint/2010/main" val="2155053105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731837"/>
          </a:xfrm>
        </p:spPr>
        <p:txBody>
          <a:bodyPr/>
          <a:lstStyle/>
          <a:p>
            <a:pPr rtl="0"/>
            <a:r>
              <a:rPr lang="es-419" sz="1600"/>
              <a:t>2.3 - Redes OSPF multiacceso</a:t>
            </a:r>
            <a:br>
              <a:rPr lang="en-US" dirty="0"/>
            </a:br>
            <a:r>
              <a:rPr lang="es-419" sz="2400"/>
              <a:t>Tipos de red OPSF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3D4AF4-B335-144C-B647-344196CCC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892" y="1210809"/>
            <a:ext cx="3161165" cy="3130995"/>
          </a:xfrm>
        </p:spPr>
        <p:txBody>
          <a:bodyPr/>
          <a:lstStyle/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Otro tipo de red que utiliza OSPF es la red OSPF multiacceso. En las redes OSPF multiacceso hay un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que controla la distribución de los LSA. </a:t>
            </a:r>
          </a:p>
          <a:p>
            <a:pPr marL="0" indent="0" algn="l" rtl="0"/>
            <a:r>
              <a:rPr lang="es-419" sz="1600" dirty="0">
                <a:solidFill>
                  <a:srgbClr val="000000"/>
                </a:solidFill>
              </a:rPr>
              <a:t>El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elegido para este rol debe ser determinado por el administrador de red a través de la configuración adecuada.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8D504-3E42-D140-9799-2B5D6F454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8798" y="1006252"/>
            <a:ext cx="4401544" cy="3130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545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6538"/>
            <a:ext cx="8345488" cy="731837"/>
          </a:xfrm>
        </p:spPr>
        <p:txBody>
          <a:bodyPr/>
          <a:lstStyle/>
          <a:p>
            <a:pPr rtl="0"/>
            <a:r>
              <a:rPr lang="es-419" sz="2400" dirty="0"/>
              <a:t>Topología de referencia de multiacceso OSPF Networks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12FF280-7814-7045-80D1-6CF62D9FA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690" y="1178153"/>
            <a:ext cx="3795424" cy="2697962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Debido a que los </a:t>
            </a:r>
            <a:r>
              <a:rPr lang="es-419" sz="1600" dirty="0" err="1">
                <a:solidFill>
                  <a:srgbClr val="000000"/>
                </a:solidFill>
              </a:rPr>
              <a:t>routers</a:t>
            </a:r>
            <a:r>
              <a:rPr lang="es-419" sz="1600" dirty="0">
                <a:solidFill>
                  <a:srgbClr val="000000"/>
                </a:solidFill>
              </a:rPr>
              <a:t> están conectados a través de una red de acceso múltiple común, OSPF ha elegido automáticamente un DR y BDR.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s-419" sz="1600" dirty="0">
                <a:solidFill>
                  <a:srgbClr val="000000"/>
                </a:solidFill>
              </a:rPr>
              <a:t>R3 ha sido elegido como DR porque su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es 3.3.3.3, que es la más alta en esta red. El R2 es el BDR porque tiene el segundo </a:t>
            </a:r>
            <a:r>
              <a:rPr lang="es-419" sz="1600" dirty="0" err="1">
                <a:solidFill>
                  <a:srgbClr val="000000"/>
                </a:solidFill>
              </a:rPr>
              <a:t>router</a:t>
            </a:r>
            <a:r>
              <a:rPr lang="es-419" sz="1600" dirty="0">
                <a:solidFill>
                  <a:srgbClr val="000000"/>
                </a:solidFill>
              </a:rPr>
              <a:t> ID más alta en la red.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864140-2B27-7246-84A6-C261695CA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829" y="1178152"/>
            <a:ext cx="4187310" cy="25986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5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c15="http://schemas.microsoft.com/office/drawing/2012/chart" xmlns:c="http://schemas.openxmlformats.org/drawingml/2006/chart"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04775" y="1045380"/>
            <a:ext cx="4271282" cy="3447347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La solución para administrar la cantidad de adyacencias y la saturación con LSA en una red de accesos múltiples es el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las redes de accesos múltiples, OSPF elige un </a:t>
            </a:r>
            <a:r>
              <a:rPr lang="es-ES" sz="1400" b="1" dirty="0"/>
              <a:t>DR</a:t>
            </a:r>
            <a:r>
              <a:rPr lang="es-ES" sz="1400" dirty="0"/>
              <a:t> para que funcione como punto de recolección y distribución de las LSA enviadas y recibidas. También se elige un BDR en caso de que falle el DR. El </a:t>
            </a:r>
            <a:r>
              <a:rPr lang="es-ES" sz="1400" b="1" dirty="0"/>
              <a:t>BDR</a:t>
            </a:r>
            <a:r>
              <a:rPr lang="es-ES" sz="1400" dirty="0"/>
              <a:t> escucha este intercambio en forma pasiva y mantiene una relación con todos los </a:t>
            </a:r>
            <a:r>
              <a:rPr lang="es-ES" sz="1400" dirty="0" err="1"/>
              <a:t>routers</a:t>
            </a:r>
            <a:r>
              <a:rPr lang="es-ES" sz="1400" dirty="0"/>
              <a:t>. Si el DR deja de producir paquetes de saludo, el BDR se asciende a sí mismo y asume la función de DR.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Todos los otros </a:t>
            </a:r>
            <a:r>
              <a:rPr lang="es-ES" sz="1400" dirty="0" err="1"/>
              <a:t>routers</a:t>
            </a:r>
            <a:r>
              <a:rPr lang="es-ES" sz="1400" dirty="0"/>
              <a:t> que no son DR ni BDR se convierten en </a:t>
            </a:r>
            <a:r>
              <a:rPr lang="es-ES" sz="1400" b="1" dirty="0" err="1"/>
              <a:t>DROthers</a:t>
            </a:r>
            <a:r>
              <a:rPr lang="es-ES" sz="1400" dirty="0"/>
              <a:t>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3" name="Imagen 2" descr="Adyacencias de vecinos">
            <a:hlinkClick r:id="rId3"/>
            <a:extLst>
              <a:ext uri="{FF2B5EF4-FFF2-40B4-BE49-F238E27FC236}">
                <a16:creationId xmlns:a16="http://schemas.microsoft.com/office/drawing/2014/main" id="{846680F0-635D-6212-B202-1A36E03828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057" y="911679"/>
            <a:ext cx="4467225" cy="371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433463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95943" y="1124633"/>
            <a:ext cx="3505198" cy="3199901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En la Imagen, se seleccionó al R1 como </a:t>
            </a:r>
            <a:r>
              <a:rPr lang="es-ES" sz="1400" dirty="0" err="1"/>
              <a:t>router</a:t>
            </a:r>
            <a:r>
              <a:rPr lang="es-ES" sz="1400" dirty="0"/>
              <a:t> designado de la LAN Ethernet que interconecta al R2, el R3 y el R4. Observe la manera en que el número de adyacencias se redujo a tres.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Establecimiento de adyacencias">
            <a:hlinkClick r:id="rId3"/>
            <a:extLst>
              <a:ext uri="{FF2B5EF4-FFF2-40B4-BE49-F238E27FC236}">
                <a16:creationId xmlns:a16="http://schemas.microsoft.com/office/drawing/2014/main" id="{3F1FF241-A16C-A1A6-137A-77BCBB69E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037" y="676275"/>
            <a:ext cx="4429125" cy="3790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361073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0" y="852490"/>
            <a:ext cx="4495800" cy="3708624"/>
          </a:xfrm>
        </p:spPr>
        <p:txBody>
          <a:bodyPr/>
          <a:lstStyle/>
          <a:p>
            <a:pPr marL="171450" indent="-171450">
              <a:lnSpc>
                <a:spcPct val="95000"/>
              </a:lnSpc>
            </a:pPr>
            <a:r>
              <a:rPr lang="es-ES" sz="1400" dirty="0"/>
              <a:t>Los </a:t>
            </a:r>
            <a:r>
              <a:rPr lang="es-ES" sz="1400" dirty="0" err="1"/>
              <a:t>routers</a:t>
            </a:r>
            <a:r>
              <a:rPr lang="es-ES" sz="1400" dirty="0"/>
              <a:t> de una red de accesos múltiples eligen un DR y un BDR. Los </a:t>
            </a:r>
            <a:r>
              <a:rPr lang="es-ES" sz="1400" dirty="0" err="1"/>
              <a:t>DROthers</a:t>
            </a:r>
            <a:r>
              <a:rPr lang="es-ES" sz="1400" dirty="0"/>
              <a:t> solo crean adyacencias completas con el DR y el BDR de la red. En vez de saturar todos los </a:t>
            </a:r>
            <a:r>
              <a:rPr lang="es-ES" sz="1400" dirty="0" err="1"/>
              <a:t>routers</a:t>
            </a:r>
            <a:r>
              <a:rPr lang="es-ES" sz="1400" dirty="0"/>
              <a:t> de la red con LSA, los </a:t>
            </a:r>
            <a:r>
              <a:rPr lang="es-ES" sz="1400" dirty="0" err="1"/>
              <a:t>DROthers</a:t>
            </a:r>
            <a:r>
              <a:rPr lang="es-ES" sz="1400" dirty="0"/>
              <a:t> solo envían sus LSA al DR y el BDR. </a:t>
            </a:r>
          </a:p>
          <a:p>
            <a:pPr marL="171450" indent="-171450">
              <a:lnSpc>
                <a:spcPct val="95000"/>
              </a:lnSpc>
            </a:pPr>
            <a:r>
              <a:rPr lang="es-ES" sz="1400" dirty="0"/>
              <a:t>En la animación, el R1 envía LSA al DR. El BDR también escucha. El DR es responsable de reenviar todas las LSA desde R1 hasta todos los demás </a:t>
            </a:r>
            <a:r>
              <a:rPr lang="es-ES" sz="1400" dirty="0" err="1"/>
              <a:t>routers</a:t>
            </a:r>
            <a:r>
              <a:rPr lang="es-ES" sz="1400" dirty="0"/>
              <a:t>. El resultado final es que sólo hay un </a:t>
            </a:r>
            <a:r>
              <a:rPr lang="es-ES" sz="1400" dirty="0" err="1"/>
              <a:t>router</a:t>
            </a:r>
            <a:r>
              <a:rPr lang="es-ES" sz="1400" dirty="0"/>
              <a:t> que realiza la saturación completa de todas las LSA en la red de accesos múltiples.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s-ES" sz="1400" dirty="0"/>
              <a:t>Nota: la elección de DR/BDR solo se producen en las redes de accesos múltiples y no en las redes punto a punto.</a:t>
            </a:r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Router</a:t>
            </a:r>
            <a:r>
              <a:rPr lang="es-ES" dirty="0"/>
              <a:t> designado OSPF</a:t>
            </a:r>
          </a:p>
        </p:txBody>
      </p:sp>
      <p:pic>
        <p:nvPicPr>
          <p:cNvPr id="2" name="Imagen 1" descr="Función del DR">
            <a:hlinkClick r:id="rId3"/>
            <a:extLst>
              <a:ext uri="{FF2B5EF4-FFF2-40B4-BE49-F238E27FC236}">
                <a16:creationId xmlns:a16="http://schemas.microsoft.com/office/drawing/2014/main" id="{0EC9B5D6-BABE-F08B-463D-E141F5C9C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35164"/>
            <a:ext cx="4467225" cy="3343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6321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76263" y="1325673"/>
            <a:ext cx="2838988" cy="2702304"/>
          </a:xfrm>
        </p:spPr>
        <p:txBody>
          <a:bodyPr/>
          <a:lstStyle/>
          <a:p>
            <a:r>
              <a:rPr lang="es-ES" altLang="ja-JP" sz="1200" dirty="0"/>
              <a:t>Un router de </a:t>
            </a:r>
            <a:r>
              <a:rPr lang="es-ES" altLang="ja-JP" sz="12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200" dirty="0"/>
            </a:br>
            <a:r>
              <a:rPr lang="es-ES" altLang="ja-JP" sz="1200" dirty="0"/>
              <a:t>usa la información del estado del enlace recibida de otros routers:</a:t>
            </a:r>
          </a:p>
          <a:p>
            <a:pPr lvl="1"/>
            <a:r>
              <a:rPr lang="es-ES" altLang="ja-JP" sz="1050" dirty="0"/>
              <a:t>Para crear un </a:t>
            </a:r>
            <a:r>
              <a:rPr lang="es-ES" altLang="ja-JP" sz="1050" b="1" dirty="0"/>
              <a:t>mapa de topología</a:t>
            </a:r>
            <a:r>
              <a:rPr lang="es-ES" altLang="ja-JP" sz="1050" dirty="0"/>
              <a:t>. </a:t>
            </a:r>
          </a:p>
          <a:p>
            <a:pPr lvl="1"/>
            <a:r>
              <a:rPr lang="es-ES" altLang="ja-JP" sz="1050" dirty="0"/>
              <a:t>Para seleccionar la mejor ruta para todas las redes de destino en la topología. </a:t>
            </a:r>
          </a:p>
          <a:p>
            <a:r>
              <a:rPr lang="es-ES" altLang="ja-JP" sz="1200" dirty="0"/>
              <a:t>Los protocolos de routing de estado del enlace </a:t>
            </a:r>
            <a:r>
              <a:rPr lang="es-ES" altLang="ja-JP" sz="1200" b="1" dirty="0"/>
              <a:t>no usan actualizaciones periódicas</a:t>
            </a:r>
            <a:r>
              <a:rPr lang="es-ES" altLang="ja-JP" sz="1200" dirty="0"/>
              <a:t>.</a:t>
            </a:r>
          </a:p>
          <a:p>
            <a:pPr lvl="1"/>
            <a:r>
              <a:rPr lang="es-ES" altLang="ja-JP" sz="1050" b="1" dirty="0"/>
              <a:t>Las actualizaciones se envían solo </a:t>
            </a:r>
            <a:r>
              <a:rPr lang="es-ES" altLang="ja-JP" sz="1050" b="1" spc="-23" dirty="0"/>
              <a:t>cuando hay un cambio en la topología.</a:t>
            </a:r>
            <a:endParaRPr lang="es-ES" altLang="ja-JP" sz="1200" b="1" dirty="0">
              <a:solidFill>
                <a:srgbClr val="00B0F0"/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875" y="1359459"/>
            <a:ext cx="3521226" cy="230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82624" y="863031"/>
            <a:ext cx="4135646" cy="4161378"/>
          </a:xfrm>
        </p:spPr>
        <p:txBody>
          <a:bodyPr/>
          <a:lstStyle/>
          <a:p>
            <a:r>
              <a:rPr lang="es-ES" dirty="0"/>
              <a:t>Los protocolos de routing de estado del enlace, también conocidos como protocolos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SPF (primero la ruta más corta)</a:t>
            </a:r>
            <a:r>
              <a:rPr lang="es-ES" dirty="0"/>
              <a:t>, se desarrollan en torno al </a:t>
            </a:r>
            <a:r>
              <a:rPr lang="es-ES" b="1" dirty="0">
                <a:solidFill>
                  <a:srgbClr val="FF0000"/>
                </a:solidFill>
              </a:rPr>
              <a:t>algoritmo SPF (primero la ruta más corta) de Edsger Dijkstra.</a:t>
            </a:r>
          </a:p>
          <a:p>
            <a:r>
              <a:rPr lang="es-ES" dirty="0"/>
              <a:t>Protocolos de routing de estado del enlace IPv4:</a:t>
            </a:r>
          </a:p>
          <a:p>
            <a:pPr lvl="1"/>
            <a:r>
              <a:rPr lang="es-ES" dirty="0"/>
              <a:t>Abrir primero la ruta más corta (</a:t>
            </a:r>
            <a:r>
              <a:rPr lang="es-ES" b="1" dirty="0">
                <a:solidFill>
                  <a:srgbClr val="FF0000"/>
                </a:solidFill>
              </a:rPr>
              <a:t>OSPF</a:t>
            </a:r>
            <a:r>
              <a:rPr lang="es-ES" dirty="0"/>
              <a:t>)</a:t>
            </a:r>
          </a:p>
          <a:p>
            <a:pPr lvl="1"/>
            <a:r>
              <a:rPr lang="es-ES" dirty="0"/>
              <a:t>Sistema intermedio a sistema intermedio (</a:t>
            </a:r>
            <a:r>
              <a:rPr lang="es-ES" b="1" dirty="0">
                <a:solidFill>
                  <a:srgbClr val="FF0000"/>
                </a:solidFill>
              </a:rPr>
              <a:t>IS-IS</a:t>
            </a:r>
            <a:r>
              <a:rPr lang="es-ES" dirty="0"/>
              <a:t>)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Protocolos SPF (primero la ruta más corta)</a:t>
            </a:r>
          </a:p>
        </p:txBody>
      </p:sp>
      <p:pic>
        <p:nvPicPr>
          <p:cNvPr id="7" name="Picture 6" descr="Scaling Networks - Mozilla Firefox">
            <a:extLst>
              <a:ext uri="{FF2B5EF4-FFF2-40B4-BE49-F238E27FC236}">
                <a16:creationId xmlns:a16="http://schemas.microsoft.com/office/drawing/2014/main" id="{592E806A-9FA7-4621-8EF1-3008699C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77" y="977967"/>
            <a:ext cx="4619417" cy="313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1747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461951" y="729110"/>
            <a:ext cx="3515794" cy="3221568"/>
          </a:xfrm>
        </p:spPr>
        <p:txBody>
          <a:bodyPr/>
          <a:lstStyle/>
          <a:p>
            <a:r>
              <a:rPr lang="es-ES" dirty="0"/>
              <a:t>Todos los protocolos de routing de estado del enlace aplican el </a:t>
            </a:r>
            <a:r>
              <a:rPr lang="es-ES" b="1" dirty="0">
                <a:solidFill>
                  <a:srgbClr val="FF0000"/>
                </a:solidFill>
              </a:rPr>
              <a:t>algoritmo de Dijkstra</a:t>
            </a:r>
            <a:r>
              <a:rPr lang="es-ES" dirty="0"/>
              <a:t>, también conocido como SPF (primero la ruta más corta), para calcular la mejor ruta:</a:t>
            </a:r>
          </a:p>
          <a:p>
            <a:pPr lvl="1"/>
            <a:r>
              <a:rPr lang="es-ES" dirty="0"/>
              <a:t>utilizan los </a:t>
            </a:r>
            <a:r>
              <a:rPr lang="es-ES" b="1" dirty="0"/>
              <a:t>costos acumulados </a:t>
            </a:r>
            <a:r>
              <a:rPr lang="es-ES" dirty="0"/>
              <a:t>junto con cada ruta, del origen al destino. </a:t>
            </a:r>
          </a:p>
          <a:p>
            <a:pPr lvl="1"/>
            <a:r>
              <a:rPr lang="es-ES" dirty="0"/>
              <a:t>Cada router determina su propio costo hacia cada destino en la topología.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Algoritmo de Dijkstra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DCF1454-3BD5-4E1E-B1C2-ED9DAED58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30" y="939573"/>
            <a:ext cx="5107558" cy="308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961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2259" y="841575"/>
            <a:ext cx="3621061" cy="1173039"/>
          </a:xfrm>
        </p:spPr>
        <p:txBody>
          <a:bodyPr/>
          <a:lstStyle/>
          <a:p>
            <a:r>
              <a:rPr lang="es-ES" dirty="0"/>
              <a:t>La tabla muestra la </a:t>
            </a:r>
            <a:r>
              <a:rPr lang="es-ES" b="1" dirty="0">
                <a:solidFill>
                  <a:srgbClr val="FF0000"/>
                </a:solidFill>
              </a:rPr>
              <a:t>ruta más corta </a:t>
            </a:r>
            <a:r>
              <a:rPr lang="es-ES" dirty="0"/>
              <a:t>y el costo acumulado para llegar a las redes de destino identificadas desde la perspectiva del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R4</a:t>
            </a:r>
            <a:r>
              <a:rPr lang="es-ES" dirty="0"/>
              <a:t>.</a:t>
            </a:r>
          </a:p>
          <a:p>
            <a:pPr lvl="1"/>
            <a:endParaRPr lang="es-ES" altLang="ja-JP" dirty="0"/>
          </a:p>
          <a:p>
            <a:pPr marL="0" indent="0">
              <a:buNone/>
            </a:pPr>
            <a:endParaRPr lang="es-ES" altLang="ja-JP" dirty="0"/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routing de estado del enlace</a:t>
            </a:r>
            <a:br>
              <a:rPr dirty="0"/>
            </a:br>
            <a:r>
              <a:rPr lang="es-ES" dirty="0"/>
              <a:t>Ejemplo de SPF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8E51E3D8-296B-4DA9-97D1-F5F897DA4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0920" y="798943"/>
            <a:ext cx="5209538" cy="344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057648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Proceso de </a:t>
            </a:r>
            <a:r>
              <a:rPr lang="es-ES" dirty="0" err="1"/>
              <a:t>routing</a:t>
            </a:r>
            <a:r>
              <a:rPr lang="es-ES" dirty="0"/>
              <a:t> de estado del enlace</a:t>
            </a:r>
          </a:p>
        </p:txBody>
      </p:sp>
      <p:pic>
        <p:nvPicPr>
          <p:cNvPr id="2" name="Picture 2" descr="Scaling Networks - Mozilla Firefox">
            <a:extLst>
              <a:ext uri="{FF2B5EF4-FFF2-40B4-BE49-F238E27FC236}">
                <a16:creationId xmlns:a16="http://schemas.microsoft.com/office/drawing/2014/main" id="{4D65E643-F69F-A854-B754-775AD921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99" y="1108680"/>
            <a:ext cx="8517601" cy="275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474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0" y="637302"/>
            <a:ext cx="4278610" cy="1173039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primer paso </a:t>
            </a:r>
            <a:r>
              <a:rPr lang="es-ES" dirty="0"/>
              <a:t>en el proceso de routing de </a:t>
            </a:r>
            <a:r>
              <a:rPr lang="es-ES" spc="-30" dirty="0"/>
              <a:t>estado del enlace es que </a:t>
            </a:r>
            <a:r>
              <a:rPr lang="es-ES" b="1" spc="-3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router descubra sus propias redes conectadas directamente</a:t>
            </a:r>
            <a:r>
              <a:rPr lang="es-ES" spc="-30" dirty="0"/>
              <a:t>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 del enlace</a:t>
            </a:r>
            <a:br>
              <a:rPr dirty="0"/>
            </a:br>
            <a:r>
              <a:rPr lang="es-ES" dirty="0"/>
              <a:t>Enlace y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9FB97EB6-6704-40E8-87ED-4AA81FEA5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20" y="1134442"/>
            <a:ext cx="4204623" cy="2796989"/>
          </a:xfrm>
          <a:prstGeom prst="rect">
            <a:avLst/>
          </a:prstGeom>
        </p:spPr>
      </p:pic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5E7F277-8DA8-4629-8441-5CD45EDA3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44" y="1810341"/>
            <a:ext cx="3346235" cy="287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3638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865391" y="956380"/>
            <a:ext cx="3790494" cy="3107077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segundo paso </a:t>
            </a:r>
            <a:r>
              <a:rPr lang="es-ES" dirty="0"/>
              <a:t>en el proceso de </a:t>
            </a:r>
            <a:r>
              <a:rPr lang="es-ES" dirty="0" err="1"/>
              <a:t>routing</a:t>
            </a:r>
            <a:r>
              <a:rPr lang="es-ES" dirty="0"/>
              <a:t> de estado del enlace es que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cada </a:t>
            </a:r>
            <a:r>
              <a:rPr lang="es-ES" b="1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router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utilice un protocolo de saludo para detectar cualquier vecino en sus enlaces</a:t>
            </a:r>
            <a:r>
              <a:rPr lang="es-ES" dirty="0"/>
              <a:t>.</a:t>
            </a:r>
          </a:p>
          <a:p>
            <a:r>
              <a:rPr lang="es-ES" dirty="0"/>
              <a:t>Cuando dos </a:t>
            </a:r>
            <a:r>
              <a:rPr lang="es-ES" dirty="0" err="1"/>
              <a:t>routers</a:t>
            </a:r>
            <a:r>
              <a:rPr lang="es-ES" dirty="0"/>
              <a:t> de estado del enlace descubren que son vecinos, forman una adyacencia. </a:t>
            </a:r>
          </a:p>
          <a:p>
            <a:r>
              <a:rPr lang="es-ES" dirty="0"/>
              <a:t>Si un </a:t>
            </a:r>
            <a:r>
              <a:rPr lang="es-ES" dirty="0" err="1"/>
              <a:t>router</a:t>
            </a:r>
            <a:r>
              <a:rPr lang="es-ES" dirty="0"/>
              <a:t> deja de recibir paquetes de saludo por parte de un vecino, dicho vecino se considera inalcanzable.</a:t>
            </a:r>
          </a:p>
          <a:p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  <a:p>
            <a:pPr marL="142875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/>
            <a:r>
              <a:rPr lang="es-ES"/>
              <a:t>Saludo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2F582808-2650-4893-B86E-75619AD6A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92" y="894840"/>
            <a:ext cx="4646928" cy="305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5551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89083" y="1088199"/>
            <a:ext cx="4676347" cy="3605841"/>
          </a:xfrm>
        </p:spPr>
        <p:txBody>
          <a:bodyPr/>
          <a:lstStyle/>
          <a:p>
            <a:r>
              <a:rPr lang="es-ES" dirty="0"/>
              <a:t>El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tercer paso </a:t>
            </a:r>
            <a:r>
              <a:rPr lang="es-ES" dirty="0"/>
              <a:t>en el proceso de routing de estado del enlace es que cada router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cree un paquete de estado del enlace (LSP)</a:t>
            </a:r>
            <a:r>
              <a:rPr lang="es-ES" dirty="0"/>
              <a:t> que contenga información del estado del enlace de los enlaces.</a:t>
            </a:r>
          </a:p>
          <a:p>
            <a:r>
              <a:rPr lang="es-ES" dirty="0"/>
              <a:t>El LSP del R1 (en el diagrama) contiene:</a:t>
            </a:r>
          </a:p>
          <a:p>
            <a:pPr lvl="1"/>
            <a:r>
              <a:rPr lang="es-ES" sz="1200" dirty="0"/>
              <a:t>R1; Red Ethernet 10.1.0.0/16; Costo 2</a:t>
            </a:r>
          </a:p>
          <a:p>
            <a:pPr lvl="1"/>
            <a:r>
              <a:rPr lang="es-ES" sz="1200" dirty="0"/>
              <a:t>R1 -&gt; R2; Red serial punto a punto; 10.2.0.0/16; Costo 20</a:t>
            </a:r>
          </a:p>
          <a:p>
            <a:pPr lvl="1"/>
            <a:r>
              <a:rPr lang="es-ES" sz="1200" dirty="0"/>
              <a:t>R1 -&gt; R3; Red serial punto a punto; 10.3.0.0/16; Costo 5</a:t>
            </a:r>
          </a:p>
          <a:p>
            <a:pPr lvl="1"/>
            <a:r>
              <a:rPr lang="es-ES" sz="1200" dirty="0"/>
              <a:t>R1 -&gt; R4; Red serial punto a punto; 10.4.0.0/16; Costo 20</a:t>
            </a:r>
            <a:endParaRPr lang="en-US" sz="12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Actualizaciones de estados de enlace</a:t>
            </a:r>
            <a:br>
              <a:rPr dirty="0"/>
            </a:br>
            <a:r>
              <a:rPr lang="es-ES" dirty="0"/>
              <a:t>Armado del paquete de estado del enlace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540B26AE-0427-427F-9F61-9D60C12B1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430" y="1183654"/>
            <a:ext cx="3977508" cy="2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318436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8299</TotalTime>
  <Words>1653</Words>
  <Application>Microsoft Office PowerPoint</Application>
  <PresentationFormat>Presentación en pantalla (16:9)</PresentationFormat>
  <Paragraphs>148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CiscoSans ExtraLight</vt:lpstr>
      <vt:lpstr>Wingdings</vt:lpstr>
      <vt:lpstr>Default Theme</vt:lpstr>
      <vt:lpstr>Ruteo dinámico de estado del enlace</vt:lpstr>
      <vt:lpstr>Tipos de protocolos de routing Protocolos de routing de estado del enlace</vt:lpstr>
      <vt:lpstr>Funcionamiento del protocolo de routing de estado del enlace Protocolos SPF (primero la ruta más corta)</vt:lpstr>
      <vt:lpstr>Funcionamiento del protocolo de routing de estado del enlace Algoritmo de Dijkstra</vt:lpstr>
      <vt:lpstr>Funcionamiento del protocolo de routing de estado del enlace Ejemplo de SPF</vt:lpstr>
      <vt:lpstr>Actualizaciones de estado del enlace Proceso de routing de estado del enlace</vt:lpstr>
      <vt:lpstr>Actualizaciones de estado del enlace Enlace y estado del enlace</vt:lpstr>
      <vt:lpstr>Actualizaciones de estados de enlace Saludo</vt:lpstr>
      <vt:lpstr>Actualizaciones de estados de enlace Armado del paquete de estado del enlace</vt:lpstr>
      <vt:lpstr>Actualizaciones de estados de enlace Saturación con LSP</vt:lpstr>
      <vt:lpstr>Actualizaciones de estados de enlace Armado de la base de datos del estado del enlace</vt:lpstr>
      <vt:lpstr>Beneficios del protocolo de routing de estado del enlace ¿Por qué utilizar protocolos de estado del enlace?</vt:lpstr>
      <vt:lpstr>Beneficios del protocolo de routing de estado del enlace Desventajas de los protocolos de estado del enlace</vt:lpstr>
      <vt:lpstr>Redes multiacceso</vt:lpstr>
      <vt:lpstr>2.3 - Redes OSPF multiacceso Tipos de red OPSF</vt:lpstr>
      <vt:lpstr>Topología de referencia de multiacceso OSPF Networks</vt:lpstr>
      <vt:lpstr>Router designado OSPF</vt:lpstr>
      <vt:lpstr>Router designado OSPF</vt:lpstr>
      <vt:lpstr>Router designado OSPF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469</cp:revision>
  <dcterms:created xsi:type="dcterms:W3CDTF">2016-08-22T22:27:36Z</dcterms:created>
  <dcterms:modified xsi:type="dcterms:W3CDTF">2023-03-12T17:23:00Z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